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60" r:id="rId4"/>
    <p:sldId id="261" r:id="rId5"/>
    <p:sldId id="266" r:id="rId6"/>
    <p:sldId id="270" r:id="rId7"/>
    <p:sldId id="259" r:id="rId8"/>
    <p:sldId id="272" r:id="rId9"/>
    <p:sldId id="271" r:id="rId10"/>
    <p:sldId id="267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AFC7A-DD5C-4068-9F8D-509548C9E935}" type="datetimeFigureOut">
              <a:rPr lang="en-US"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CA67-B53E-469A-B671-D6429B0C23F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CA67-B53E-469A-B671-D6429B0C23FD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8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CA67-B53E-469A-B671-D6429B0C23FD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87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CA67-B53E-469A-B671-D6429B0C23FD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60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CA67-B53E-469A-B671-D6429B0C23FD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5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CA67-B53E-469A-B671-D6429B0C23FD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6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CA67-B53E-469A-B671-D6429B0C23FD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93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CA67-B53E-469A-B671-D6429B0C23FD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16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CA67-B53E-469A-B671-D6429B0C23FD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0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CA67-B53E-469A-B671-D6429B0C23F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91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CA67-B53E-469A-B671-D6429B0C23F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9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CA67-B53E-469A-B671-D6429B0C23FD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49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CA67-B53E-469A-B671-D6429B0C23FD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92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CA67-B53E-469A-B671-D6429B0C23FD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5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hyperlink" Target="http://www.newindianexpress.com/cities/chennai/2014/07/17/Scientists-to-Heal-Cracks-in-Buildings/article2333668.e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hyperlink" Target="http://www.warreninspect.com/sag-settlemen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73100"/>
            <a:ext cx="9144000" cy="153534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/>
              </a:rPr>
              <a:t>Adaptive Image Processing for Automated Structural Crack Detection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16221"/>
            <a:ext cx="9144000" cy="200192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2800" dirty="0">
                <a:latin typeface="Arial"/>
              </a:rPr>
              <a:t>Melissa Becerra, Computer Science, University of Arizona</a:t>
            </a:r>
          </a:p>
          <a:p>
            <a:r>
              <a:rPr lang="en-US" sz="2800" dirty="0">
                <a:latin typeface="Arial"/>
              </a:rPr>
              <a:t>Dr. Hongki Jo, Civil Engineering and Engineering Mechanics</a:t>
            </a:r>
          </a:p>
          <a:p>
            <a:r>
              <a:rPr lang="en-US" sz="2800" dirty="0">
                <a:latin typeface="Arial"/>
              </a:rPr>
              <a:t>Dr. Jae-Hong Min, Civil Engineering and Engineering Mechanics </a:t>
            </a:r>
          </a:p>
          <a:p>
            <a:endParaRPr lang="en-US" dirty="0"/>
          </a:p>
          <a:p>
            <a:r>
              <a:rPr lang="en-US" sz="2800" dirty="0">
                <a:latin typeface="Arial"/>
              </a:rPr>
              <a:t>Kuiper Space Sciences Building, The University of Arizona</a:t>
            </a:r>
          </a:p>
          <a:p>
            <a:r>
              <a:rPr lang="en-US" sz="2800" dirty="0">
                <a:latin typeface="Arial"/>
              </a:rPr>
              <a:t>April 16, 2016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79895" y="8470232"/>
            <a:ext cx="12192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003" y="5842222"/>
            <a:ext cx="2743200" cy="8103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5752" y="8363932"/>
            <a:ext cx="37578902" cy="77083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4718" y="8634035"/>
            <a:ext cx="12192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pic>
        <p:nvPicPr>
          <p:cNvPr id="13" name="Picture 12" descr="http://smartstructure.weebly.com/uploads/2/3/5/7/23577712/logo_full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30" y="5842222"/>
            <a:ext cx="2743200" cy="770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200400"/>
            <a:ext cx="12192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5752" y="5583429"/>
            <a:ext cx="790669" cy="10582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02246" y="7570405"/>
            <a:ext cx="4083431" cy="12738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5354" y="5842222"/>
            <a:ext cx="936716" cy="7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</a:rPr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77" y="3786936"/>
            <a:ext cx="12192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094" y="5837207"/>
            <a:ext cx="2743200" cy="810339"/>
          </a:xfrm>
          <a:prstGeom prst="rect">
            <a:avLst/>
          </a:prstGeom>
        </p:spPr>
      </p:pic>
      <p:pic>
        <p:nvPicPr>
          <p:cNvPr id="11" name="Picture 10" descr="http://smartstructure.weebly.com/uploads/2/3/5/7/23577712/logo_full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58" y="5837207"/>
            <a:ext cx="2743200" cy="770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4264" y="5578415"/>
            <a:ext cx="790669" cy="10582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2641" y="5837207"/>
            <a:ext cx="936716" cy="780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550" y="4421196"/>
            <a:ext cx="12192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9210" y="1436456"/>
            <a:ext cx="2743200" cy="3657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3283" y="5175849"/>
            <a:ext cx="10772051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</a:rPr>
              <a:t>   filtered image   (findContours)           blurred filtered image                 thinning filtered (skeleton) </a:t>
            </a:r>
            <a:r>
              <a:rPr lang="en-US" dirty="0" err="1">
                <a:latin typeface="Arial"/>
              </a:rPr>
              <a:t>iage</a:t>
            </a:r>
            <a:endParaRPr lang="en-US" dirty="0">
              <a:latin typeface="Arial"/>
            </a:endParaRPr>
          </a:p>
          <a:p>
            <a:r>
              <a:rPr lang="en-US" dirty="0">
                <a:latin typeface="Arial"/>
              </a:rPr>
              <a:t>   Source: image taken by Melissa Becerra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1707" y="1436456"/>
            <a:ext cx="2743200" cy="36576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111924" y="2889849"/>
            <a:ext cx="403408" cy="3046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796066" y="2875472"/>
            <a:ext cx="403408" cy="3046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2641" y="1495245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5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</a:rPr>
              <a:t>By combining different methods, we have been able to identify cracks more accurately</a:t>
            </a:r>
          </a:p>
          <a:p>
            <a:r>
              <a:rPr lang="en-US" dirty="0">
                <a:latin typeface="Arial"/>
              </a:rPr>
              <a:t>This research has made it possible to detect a crack's different widths using different threshold values and a spiral algorithm.</a:t>
            </a:r>
          </a:p>
          <a:p>
            <a:r>
              <a:rPr lang="en-US" dirty="0">
                <a:latin typeface="Arial"/>
              </a:rPr>
              <a:t>In the future, the chosen threshold values should be adjusted to improve autonomous detection</a:t>
            </a:r>
          </a:p>
          <a:p>
            <a:r>
              <a:rPr lang="en-US" dirty="0">
                <a:latin typeface="Arial"/>
              </a:rPr>
              <a:t>In doing so, this algorithm can be implemented into an existing phone application, RINO (</a:t>
            </a:r>
            <a:r>
              <a:rPr lang="en-US" b="1" dirty="0">
                <a:latin typeface="Arial" charset="0"/>
              </a:rPr>
              <a:t>R</a:t>
            </a:r>
            <a:r>
              <a:rPr lang="en-US" dirty="0">
                <a:latin typeface="Arial" charset="0"/>
              </a:rPr>
              <a:t>eal-time </a:t>
            </a:r>
            <a:r>
              <a:rPr lang="en-US" b="1" dirty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mage-processing for </a:t>
            </a:r>
            <a:r>
              <a:rPr lang="en-US" b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on-contact </a:t>
            </a:r>
            <a:r>
              <a:rPr lang="en-US" dirty="0" err="1">
                <a:latin typeface="Arial" charset="0"/>
              </a:rPr>
              <a:t>m</a:t>
            </a:r>
            <a:r>
              <a:rPr lang="en-US" b="1" dirty="0" err="1">
                <a:latin typeface="Arial" charset="0"/>
              </a:rPr>
              <a:t>O</a:t>
            </a:r>
            <a:r>
              <a:rPr lang="en-US" dirty="0" err="1">
                <a:latin typeface="Arial" charset="0"/>
              </a:rPr>
              <a:t>nitoring</a:t>
            </a:r>
            <a:r>
              <a:rPr lang="en-US" dirty="0">
                <a:latin typeface="Arial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094" y="5837207"/>
            <a:ext cx="2743200" cy="810339"/>
          </a:xfrm>
          <a:prstGeom prst="rect">
            <a:avLst/>
          </a:prstGeom>
        </p:spPr>
      </p:pic>
      <p:pic>
        <p:nvPicPr>
          <p:cNvPr id="9" name="Picture 8" descr="http://smartstructure.weebly.com/uploads/2/3/5/7/23577712/logo_full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58" y="5837207"/>
            <a:ext cx="2743200" cy="770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4264" y="5578415"/>
            <a:ext cx="790669" cy="1058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2641" y="5837207"/>
            <a:ext cx="936716" cy="7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05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</a:rPr>
              <a:t>U of A Space Grant Consortium</a:t>
            </a:r>
          </a:p>
          <a:p>
            <a:r>
              <a:rPr lang="en-US" dirty="0">
                <a:latin typeface="Arial"/>
              </a:rPr>
              <a:t>Mentors: Dr. Hongki Jo</a:t>
            </a:r>
          </a:p>
          <a:p>
            <a:pPr marL="0" indent="0">
              <a:buNone/>
            </a:pPr>
            <a:r>
              <a:rPr lang="en-US" dirty="0">
                <a:latin typeface="Arial"/>
              </a:rPr>
              <a:t>                 Dr. Jae-Hong Min</a:t>
            </a:r>
          </a:p>
          <a:p>
            <a:r>
              <a:rPr lang="en-US" dirty="0">
                <a:latin typeface="Arial"/>
              </a:rPr>
              <a:t>Smart Structures System Lab</a:t>
            </a:r>
          </a:p>
          <a:p>
            <a:r>
              <a:rPr lang="en-US" dirty="0">
                <a:latin typeface="Arial"/>
              </a:rPr>
              <a:t>NASA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094" y="5837207"/>
            <a:ext cx="2743200" cy="810339"/>
          </a:xfrm>
          <a:prstGeom prst="rect">
            <a:avLst/>
          </a:prstGeom>
        </p:spPr>
      </p:pic>
      <p:pic>
        <p:nvPicPr>
          <p:cNvPr id="9" name="Picture 8" descr="http://smartstructure.weebly.com/uploads/2/3/5/7/23577712/logo_full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58" y="5837207"/>
            <a:ext cx="2743200" cy="770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4264" y="5578415"/>
            <a:ext cx="790669" cy="1058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2641" y="5837207"/>
            <a:ext cx="936716" cy="7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84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2248"/>
            <a:ext cx="10515600" cy="2060652"/>
          </a:xfrm>
        </p:spPr>
        <p:txBody>
          <a:bodyPr/>
          <a:lstStyle/>
          <a:p>
            <a:pPr algn="ctr"/>
            <a:r>
              <a:rPr lang="en-US" sz="6000" dirty="0">
                <a:latin typeface="Arial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094" y="5837207"/>
            <a:ext cx="2743200" cy="810339"/>
          </a:xfrm>
          <a:prstGeom prst="rect">
            <a:avLst/>
          </a:prstGeom>
        </p:spPr>
      </p:pic>
      <p:pic>
        <p:nvPicPr>
          <p:cNvPr id="9" name="Picture 8" descr="http://smartstructure.weebly.com/uploads/2/3/5/7/23577712/logo_full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58" y="5837207"/>
            <a:ext cx="2743200" cy="770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4264" y="5578415"/>
            <a:ext cx="790669" cy="1058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2641" y="5837207"/>
            <a:ext cx="936716" cy="7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6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</a:rPr>
              <a:t>Problem: D</a:t>
            </a:r>
            <a:r>
              <a:rPr lang="en-US" sz="4000" dirty="0">
                <a:latin typeface="Calibri" charset="0"/>
              </a:rPr>
              <a:t>eteriorating Concrete Structures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30575" cy="316732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Arial"/>
              </a:rPr>
              <a:t>As structures get older, it is inevitable for them to deteriorate.</a:t>
            </a:r>
          </a:p>
          <a:p>
            <a:r>
              <a:rPr lang="en-US" dirty="0">
                <a:latin typeface="Arial"/>
              </a:rPr>
              <a:t>However, it is a civil engineer's task to keep buildings safe.</a:t>
            </a:r>
          </a:p>
          <a:p>
            <a:r>
              <a:rPr lang="en-US" dirty="0">
                <a:latin typeface="Arial"/>
              </a:rPr>
              <a:t>This involves sending engineers for visual inspection.</a:t>
            </a:r>
          </a:p>
          <a:p>
            <a:r>
              <a:rPr lang="en-US" dirty="0">
                <a:latin typeface="Arial"/>
              </a:rPr>
              <a:t>This method of detection becomes very costly.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094" y="5837207"/>
            <a:ext cx="2743200" cy="810339"/>
          </a:xfrm>
          <a:prstGeom prst="rect">
            <a:avLst/>
          </a:prstGeom>
        </p:spPr>
      </p:pic>
      <p:pic>
        <p:nvPicPr>
          <p:cNvPr id="9" name="Picture 8" descr="http://smartstructure.weebly.com/uploads/2/3/5/7/23577712/logo_full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58" y="5837207"/>
            <a:ext cx="2743200" cy="770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4264" y="5578415"/>
            <a:ext cx="790669" cy="1058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2641" y="5837207"/>
            <a:ext cx="936716" cy="780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64338" y="4691063"/>
            <a:ext cx="5302250" cy="861774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dirty="0">
                <a:latin typeface="Arial"/>
              </a:rPr>
              <a:t>Source: </a:t>
            </a:r>
          </a:p>
          <a:p>
            <a:r>
              <a:rPr lang="en-US" sz="1400" dirty="0">
                <a:latin typeface="Arial"/>
                <a:hlinkClick r:id="rId7"/>
              </a:rPr>
              <a:t>http://www.newindianexpress.com/cities/chennai/2014/07/17/Scientists-to-Heal-Cracks-in-Buildings/article2333668.ece</a:t>
            </a:r>
            <a:r>
              <a:rPr lang="en-US" dirty="0">
                <a:latin typeface="Calibri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5292" y="1793396"/>
            <a:ext cx="5034723" cy="28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</a:rPr>
              <a:t>Objective: Crack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79448" cy="34348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</a:rPr>
              <a:t>Use image processing techniques to detect and measure a crack autonomously without the help of an engineer</a:t>
            </a:r>
          </a:p>
          <a:p>
            <a:r>
              <a:rPr lang="en-US" dirty="0">
                <a:latin typeface="Arial"/>
              </a:rPr>
              <a:t>Image processing: the analysis and manipulation of digitalized images by extracting "meaning" from pixels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094" y="5837207"/>
            <a:ext cx="2743200" cy="810339"/>
          </a:xfrm>
          <a:prstGeom prst="rect">
            <a:avLst/>
          </a:prstGeom>
        </p:spPr>
      </p:pic>
      <p:pic>
        <p:nvPicPr>
          <p:cNvPr id="9" name="Picture 8" descr="http://smartstructure.weebly.com/uploads/2/3/5/7/23577712/logo_full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58" y="5837207"/>
            <a:ext cx="2743200" cy="770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4264" y="5578415"/>
            <a:ext cx="790669" cy="1058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2641" y="5837207"/>
            <a:ext cx="936716" cy="780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0825" y="5198339"/>
            <a:ext cx="5224463" cy="64633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dirty="0">
                <a:latin typeface="Arial"/>
              </a:rPr>
              <a:t>Source: </a:t>
            </a:r>
            <a:r>
              <a:rPr lang="en-US" dirty="0">
                <a:latin typeface="Arial"/>
                <a:hlinkClick r:id="rId7"/>
              </a:rPr>
              <a:t>http://www.warreninspect.com/sag-settlement.html</a:t>
            </a:r>
            <a:r>
              <a:rPr lang="en-US" dirty="0">
                <a:latin typeface="Calibri" charset="0"/>
              </a:rPr>
              <a:t> </a:t>
            </a:r>
          </a:p>
        </p:txBody>
      </p:sp>
      <p:pic>
        <p:nvPicPr>
          <p:cNvPr id="5" name="Picture 4" descr="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2287" y="1687513"/>
            <a:ext cx="4930426" cy="3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0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</a:rPr>
              <a:t>Analysis Techniques Using Image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94051" cy="32024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</a:rPr>
              <a:t>RGB images (color images) have 3 channels of pixel values.</a:t>
            </a:r>
          </a:p>
          <a:p>
            <a:r>
              <a:rPr lang="en-US" dirty="0">
                <a:latin typeface="Arial"/>
              </a:rPr>
              <a:t>Gray images and binary images each have 1 channel of pixel values.</a:t>
            </a:r>
          </a:p>
          <a:p>
            <a:r>
              <a:rPr lang="en-US" dirty="0">
                <a:latin typeface="Arial"/>
              </a:rPr>
              <a:t>Manipulating images involves changing individual pixel values.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094" y="5837207"/>
            <a:ext cx="2743200" cy="810339"/>
          </a:xfrm>
          <a:prstGeom prst="rect">
            <a:avLst/>
          </a:prstGeom>
        </p:spPr>
      </p:pic>
      <p:pic>
        <p:nvPicPr>
          <p:cNvPr id="9" name="Picture 8" descr="http://smartstructure.weebly.com/uploads/2/3/5/7/23577712/logo_full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58" y="5837207"/>
            <a:ext cx="2743200" cy="770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4264" y="5578415"/>
            <a:ext cx="790669" cy="1058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2641" y="5837207"/>
            <a:ext cx="936716" cy="780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359" y="1687842"/>
            <a:ext cx="3526402" cy="39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25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</a:rPr>
              <a:t>Analysis Techniques Using Image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98868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/>
              </a:rPr>
              <a:t>Some of the  techniques used to detect cracks:</a:t>
            </a:r>
          </a:p>
          <a:p>
            <a:pPr lvl="1"/>
            <a:r>
              <a:rPr lang="en-US" dirty="0">
                <a:latin typeface="Arial"/>
              </a:rPr>
              <a:t>Binary</a:t>
            </a:r>
          </a:p>
          <a:p>
            <a:pPr lvl="1"/>
            <a:r>
              <a:rPr lang="en-US" dirty="0">
                <a:latin typeface="Arial"/>
              </a:rPr>
              <a:t>Grayscale</a:t>
            </a:r>
          </a:p>
          <a:p>
            <a:pPr lvl="1"/>
            <a:r>
              <a:rPr lang="en-US" dirty="0">
                <a:latin typeface="Arial"/>
              </a:rPr>
              <a:t>Erode</a:t>
            </a:r>
          </a:p>
          <a:p>
            <a:pPr lvl="1"/>
            <a:r>
              <a:rPr lang="en-US" dirty="0">
                <a:latin typeface="Arial"/>
              </a:rPr>
              <a:t>Dilate</a:t>
            </a:r>
          </a:p>
          <a:p>
            <a:pPr lvl="1"/>
            <a:r>
              <a:rPr lang="en-US" dirty="0">
                <a:latin typeface="Arial"/>
              </a:rPr>
              <a:t>Smoothing</a:t>
            </a:r>
          </a:p>
          <a:p>
            <a:pPr lvl="1"/>
            <a:r>
              <a:rPr lang="en-US" dirty="0">
                <a:latin typeface="Arial"/>
              </a:rPr>
              <a:t>BlackHat</a:t>
            </a:r>
          </a:p>
          <a:p>
            <a:pPr lvl="1"/>
            <a:r>
              <a:rPr lang="en-US" dirty="0">
                <a:latin typeface="Arial"/>
              </a:rPr>
              <a:t>Skeleton</a:t>
            </a:r>
          </a:p>
          <a:p>
            <a:pPr lvl="1"/>
            <a:r>
              <a:rPr lang="en-US" dirty="0">
                <a:latin typeface="Arial"/>
              </a:rPr>
              <a:t>Canny</a:t>
            </a:r>
          </a:p>
          <a:p>
            <a:pPr lvl="1"/>
            <a:r>
              <a:rPr lang="en-US" dirty="0">
                <a:latin typeface="Arial"/>
              </a:rPr>
              <a:t>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7911" y="5390651"/>
            <a:ext cx="12192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757" y="2384383"/>
            <a:ext cx="2743200" cy="2222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63523" y="5354746"/>
            <a:ext cx="12192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974" y="2370006"/>
            <a:ext cx="2743200" cy="223424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7828478" y="3304534"/>
            <a:ext cx="566571" cy="37647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85138" y="4705350"/>
            <a:ext cx="6265512" cy="64633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dirty="0">
                <a:latin typeface="Arial"/>
              </a:rPr>
              <a:t>Source: taken by Melissa Becerra, U of A Concrete Sidewalk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0716" y="5822830"/>
            <a:ext cx="2743200" cy="810339"/>
          </a:xfrm>
          <a:prstGeom prst="rect">
            <a:avLst/>
          </a:prstGeom>
        </p:spPr>
      </p:pic>
      <p:pic>
        <p:nvPicPr>
          <p:cNvPr id="18" name="Picture 17" descr="http://smartstructure.weebly.com/uploads/2/3/5/7/23577712/logo_full_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81" y="5822830"/>
            <a:ext cx="2743200" cy="7708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9886" y="5564037"/>
            <a:ext cx="790669" cy="10582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8264" y="5822830"/>
            <a:ext cx="936716" cy="7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22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</a:rPr>
              <a:t>Analysis Techniques Using Image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82013" cy="196324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Arial"/>
              </a:rPr>
              <a:t>Using individual image processing techniques is insufficient to distinguish cracks from noise</a:t>
            </a:r>
          </a:p>
          <a:p>
            <a:r>
              <a:rPr lang="en-US" dirty="0">
                <a:latin typeface="Arial"/>
              </a:rPr>
              <a:t>With some techniques, removing noise can remove a part of the crack</a:t>
            </a:r>
          </a:p>
          <a:p>
            <a:r>
              <a:rPr lang="en-US" dirty="0">
                <a:latin typeface="Arial"/>
              </a:rPr>
              <a:t>The techniques must be combined to form a robust algorithm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094" y="5837207"/>
            <a:ext cx="2743200" cy="810339"/>
          </a:xfrm>
          <a:prstGeom prst="rect">
            <a:avLst/>
          </a:prstGeom>
        </p:spPr>
      </p:pic>
      <p:pic>
        <p:nvPicPr>
          <p:cNvPr id="9" name="Picture 8" descr="http://smartstructure.weebly.com/uploads/2/3/5/7/23577712/logo_full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58" y="5837207"/>
            <a:ext cx="2743200" cy="770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4264" y="5578415"/>
            <a:ext cx="790669" cy="1058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2641" y="5837207"/>
            <a:ext cx="936716" cy="7808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32016" y="4928949"/>
            <a:ext cx="6265512" cy="369888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dirty="0">
                <a:latin typeface="Arial"/>
              </a:rPr>
              <a:t>Source: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5464" y="3706874"/>
            <a:ext cx="9343802" cy="12204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0959" y="5029591"/>
            <a:ext cx="2743200" cy="2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0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</a:rPr>
              <a:t>Results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094" y="5837207"/>
            <a:ext cx="2743200" cy="810339"/>
          </a:xfrm>
          <a:prstGeom prst="rect">
            <a:avLst/>
          </a:prstGeom>
        </p:spPr>
      </p:pic>
      <p:pic>
        <p:nvPicPr>
          <p:cNvPr id="11" name="Picture 10" descr="http://smartstructure.weebly.com/uploads/2/3/5/7/23577712/logo_full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58" y="5837207"/>
            <a:ext cx="2743200" cy="770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4264" y="5578415"/>
            <a:ext cx="790669" cy="10582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2641" y="5837207"/>
            <a:ext cx="936716" cy="780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7163" y="1562126"/>
            <a:ext cx="2743200" cy="36576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027488" y="2921000"/>
            <a:ext cx="403408" cy="3046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69099" y="5187086"/>
            <a:ext cx="10772051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</a:rPr>
              <a:t>    source image                                         gray image                                      blurred image </a:t>
            </a:r>
          </a:p>
          <a:p>
            <a:r>
              <a:rPr lang="en-US" dirty="0">
                <a:latin typeface="Arial"/>
              </a:rPr>
              <a:t>    Source: image taken by Melissa Becerra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4303" y="1520860"/>
            <a:ext cx="2743200" cy="365760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7582890" y="2898475"/>
            <a:ext cx="403408" cy="3046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0087" y="1562126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6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</a:rPr>
              <a:t>Results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094" y="5837207"/>
            <a:ext cx="2743200" cy="810339"/>
          </a:xfrm>
          <a:prstGeom prst="rect">
            <a:avLst/>
          </a:prstGeom>
        </p:spPr>
      </p:pic>
      <p:pic>
        <p:nvPicPr>
          <p:cNvPr id="11" name="Picture 10" descr="http://smartstructure.weebly.com/uploads/2/3/5/7/23577712/logo_full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58" y="5837207"/>
            <a:ext cx="2743200" cy="770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4264" y="5578415"/>
            <a:ext cx="790669" cy="10582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2641" y="5837207"/>
            <a:ext cx="936716" cy="78082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35205" y="2898475"/>
            <a:ext cx="403408" cy="3046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69099" y="5187086"/>
            <a:ext cx="10772051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</a:rPr>
              <a:t>    otsu image                                      canny image                                       opening image</a:t>
            </a:r>
          </a:p>
          <a:p>
            <a:r>
              <a:rPr lang="en-US" dirty="0">
                <a:latin typeface="Arial"/>
              </a:rPr>
              <a:t>    Source: image taken by Melissa Becerra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7672654" y="2936815"/>
            <a:ext cx="403408" cy="3046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5774" y="1520860"/>
            <a:ext cx="2743200" cy="3657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9691" y="4493007"/>
            <a:ext cx="12192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3566" y="1508267"/>
            <a:ext cx="2743200" cy="3657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3200400"/>
            <a:ext cx="12192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3304" y="1520860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03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</a:rPr>
              <a:t>Results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094" y="5837207"/>
            <a:ext cx="2743200" cy="810339"/>
          </a:xfrm>
          <a:prstGeom prst="rect">
            <a:avLst/>
          </a:prstGeom>
        </p:spPr>
      </p:pic>
      <p:pic>
        <p:nvPicPr>
          <p:cNvPr id="11" name="Picture 10" descr="http://smartstructure.weebly.com/uploads/2/3/5/7/23577712/logo_full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58" y="5837207"/>
            <a:ext cx="2743200" cy="770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4264" y="5578415"/>
            <a:ext cx="790669" cy="10582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2641" y="5837207"/>
            <a:ext cx="936716" cy="780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200400"/>
            <a:ext cx="12192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4021" y="4636630"/>
            <a:ext cx="12192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9210" y="1508267"/>
            <a:ext cx="2743200" cy="3657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3613" y="5175250"/>
            <a:ext cx="11166150" cy="64770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</a:rPr>
              <a:t>black hat image                                black hat &amp; opening  image        black hat &amp; opening &amp; binary image</a:t>
            </a:r>
          </a:p>
          <a:p>
            <a:r>
              <a:rPr lang="en-US" dirty="0">
                <a:latin typeface="Arial"/>
              </a:rPr>
              <a:t>Source: image taken by Melissa Becerra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9550" y="1495245"/>
            <a:ext cx="2743200" cy="36576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126301" y="2889849"/>
            <a:ext cx="403408" cy="3046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7843" y="1495245"/>
            <a:ext cx="2743200" cy="365760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7810669" y="2875472"/>
            <a:ext cx="403408" cy="3046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32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Adaptive Image Processing for Automated Structural Crack Detection</vt:lpstr>
      <vt:lpstr>Problem: Deteriorating Concrete Structures </vt:lpstr>
      <vt:lpstr>Objective: Crack Detection</vt:lpstr>
      <vt:lpstr>Analysis Techniques Using Image Processing</vt:lpstr>
      <vt:lpstr>Analysis Techniques Using Image Processing</vt:lpstr>
      <vt:lpstr>Analysis Techniques Using Image Processing</vt:lpstr>
      <vt:lpstr>Results</vt:lpstr>
      <vt:lpstr>Results</vt:lpstr>
      <vt:lpstr>Results</vt:lpstr>
      <vt:lpstr>Results</vt:lpstr>
      <vt:lpstr>Conclusions</vt:lpstr>
      <vt:lpstr>Acknowledgements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11</cp:revision>
  <dcterms:created xsi:type="dcterms:W3CDTF">2013-07-15T20:26:40Z</dcterms:created>
  <dcterms:modified xsi:type="dcterms:W3CDTF">2016-04-07T03:29:48Z</dcterms:modified>
</cp:coreProperties>
</file>